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Quattrocento" panose="02020502030000000404" pitchFamily="18" charset="0"/>
      <p:regular r:id="rId13"/>
    </p:embeddedFont>
    <p:embeddedFont>
      <p:font typeface="Quattrocento Bold" panose="02020802030000000404" charset="0"/>
      <p:bold r:id="rId14"/>
    </p:embeddedFont>
  </p:embeddedFontLst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106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326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University Student Mental Health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presentation offers an in-depth analysis of mental health among university students, identifying key factors and proposing actionable recommendations for support.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497949"/>
            <a:ext cx="178891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Alaya Aba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789" y="619958"/>
            <a:ext cx="5521881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Recommendations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88789" y="1733550"/>
            <a:ext cx="168950" cy="827008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1295757" y="1733550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Targeted Campaigns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295757" y="2200037"/>
            <a:ext cx="12545854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mental health initiatives on male students aged 21-30.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26808" y="2785943"/>
            <a:ext cx="168950" cy="827008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7" name="Text 5"/>
          <p:cNvSpPr/>
          <p:nvPr/>
        </p:nvSpPr>
        <p:spPr>
          <a:xfrm>
            <a:off x="1633776" y="2785943"/>
            <a:ext cx="291405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Reduce Academic Stress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633776" y="3252430"/>
            <a:ext cx="1220783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Schools should implement stress reduction strategies.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64945" y="3838337"/>
            <a:ext cx="168950" cy="827008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10" name="Text 8"/>
          <p:cNvSpPr/>
          <p:nvPr/>
        </p:nvSpPr>
        <p:spPr>
          <a:xfrm>
            <a:off x="1971913" y="3838337"/>
            <a:ext cx="270307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Mental Health Support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971913" y="4304824"/>
            <a:ext cx="1186969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 workshops, helplines, and specialists.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02963" y="4890730"/>
            <a:ext cx="168950" cy="827008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13" name="Text 11"/>
          <p:cNvSpPr/>
          <p:nvPr/>
        </p:nvSpPr>
        <p:spPr>
          <a:xfrm>
            <a:off x="2309932" y="4890730"/>
            <a:ext cx="2720102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Promote Healthy Sleep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2309932" y="5357217"/>
            <a:ext cx="1153167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Advise students to aim for more than 8 hours of sleep.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64945" y="5943124"/>
            <a:ext cx="168950" cy="827008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16" name="Text 14"/>
          <p:cNvSpPr/>
          <p:nvPr/>
        </p:nvSpPr>
        <p:spPr>
          <a:xfrm>
            <a:off x="1971913" y="5943124"/>
            <a:ext cx="2677120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Optimize Study Habits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971913" y="6409611"/>
            <a:ext cx="1186969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Encourage finding effective study patterns with regular breaks.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88789" y="7249001"/>
            <a:ext cx="1305282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recommendations aim to foster a supportive university environment that prioritizes student well-being.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237" y="439341"/>
            <a:ext cx="8519449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Student Population Snapshot/Executive Summary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7" y="853202"/>
            <a:ext cx="13511927" cy="604095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53996" y="6937545"/>
            <a:ext cx="159782" cy="159782"/>
          </a:xfrm>
          <a:prstGeom prst="roundRect">
            <a:avLst>
              <a:gd name="adj" fmla="val 11446"/>
            </a:avLst>
          </a:prstGeom>
          <a:solidFill>
            <a:srgbClr val="7A2910"/>
          </a:solidFill>
          <a:ln/>
        </p:spPr>
      </p:sp>
      <p:sp>
        <p:nvSpPr>
          <p:cNvPr id="5" name="Text 2"/>
          <p:cNvSpPr/>
          <p:nvPr/>
        </p:nvSpPr>
        <p:spPr>
          <a:xfrm>
            <a:off x="6474738" y="6937545"/>
            <a:ext cx="764262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Depressed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91400" y="6937545"/>
            <a:ext cx="159782" cy="159782"/>
          </a:xfrm>
          <a:prstGeom prst="roundRect">
            <a:avLst>
              <a:gd name="adj" fmla="val 11446"/>
            </a:avLst>
          </a:prstGeom>
          <a:solidFill>
            <a:srgbClr val="E8734F"/>
          </a:solidFill>
          <a:ln/>
        </p:spPr>
      </p:sp>
      <p:sp>
        <p:nvSpPr>
          <p:cNvPr id="7" name="Text 4"/>
          <p:cNvSpPr/>
          <p:nvPr/>
        </p:nvSpPr>
        <p:spPr>
          <a:xfrm>
            <a:off x="7612142" y="6937545"/>
            <a:ext cx="1063466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Not Depressed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59237" y="8975169"/>
            <a:ext cx="1351192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Total of 502 students were surveyed. Almost half of students experience depression (252). Average age of all students is 26 years. Average study hours are 6 hours.</a:t>
            </a:r>
            <a:endParaRPr lang="en-US" sz="12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B6425-FE6E-FE7C-C26C-D25584D57D20}"/>
              </a:ext>
            </a:extLst>
          </p:cNvPr>
          <p:cNvSpPr txBox="1"/>
          <p:nvPr/>
        </p:nvSpPr>
        <p:spPr>
          <a:xfrm>
            <a:off x="927464" y="7271214"/>
            <a:ext cx="131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F9EEE7"/>
                </a:solidFill>
                <a:latin typeface="Quattrocento" panose="020F0502020204030204" pitchFamily="18" charset="0"/>
              </a:rPr>
              <a:t>Total of 502 students were surveyed. Almost half of students experience depression (252 students). Average age of all students is 26 years. Average study hours are 6 hours.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Quattrocent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39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645" y="3384232"/>
            <a:ext cx="5221486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Demographic Insights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76645" y="4480560"/>
            <a:ext cx="4137184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53.19%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1539835" y="5489972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Male Students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76645" y="5949434"/>
            <a:ext cx="413718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Slightly higher male representation in survey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46608" y="4480560"/>
            <a:ext cx="4137184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30.95%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6009799" y="5489972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 21-25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246608" y="5949434"/>
            <a:ext cx="413718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Highest depression rate by age group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716572" y="4480560"/>
            <a:ext cx="4137184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17.46%</a:t>
            </a:r>
            <a:endParaRPr lang="en-US" sz="5750" dirty="0"/>
          </a:p>
        </p:txBody>
      </p:sp>
      <p:sp>
        <p:nvSpPr>
          <p:cNvPr id="11" name="Text 8"/>
          <p:cNvSpPr/>
          <p:nvPr/>
        </p:nvSpPr>
        <p:spPr>
          <a:xfrm>
            <a:off x="10479762" y="5489972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 31-35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716572" y="5949434"/>
            <a:ext cx="413718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Lowest depression rate by age group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6645" y="6909078"/>
            <a:ext cx="1307711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Depression primarily impacts students aged 21-30 years (27.51% average). Male students represent the larger portion of the surveyed population, with females being 46.81%.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41815"/>
            <a:ext cx="74574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Lifestyle Factors: Sleep &amp; Diet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441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Sleep Quality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353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7-8 &amp; 8+ hours: Most students (25.5% for both)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021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Less than 6 hours: 24.5% of students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4441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Dietary Habits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0353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Moderate: 34.26%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5021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Unhealthy: 33.67%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9688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Healthy: 32.07%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57047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Most students get adequate sleep, but dietary habits are evenly split across healthy, moderate, and unhealthy categories.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955477"/>
            <a:ext cx="7128986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Lifestyle &amp; Mental Health Link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76618" y="1958102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213" y="2012871"/>
            <a:ext cx="318730" cy="3983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0281" y="2035612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Sleep Patterns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010281" y="2502932"/>
            <a:ext cx="682990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7-8 hours most common for depressed students (26.59%).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010281" y="2999423"/>
            <a:ext cx="682990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22.62% of those sleeping &gt;8 hours are depressed (the least amount of people).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76618" y="4173141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213" y="4227909"/>
            <a:ext cx="318730" cy="39838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010281" y="4250650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Dietary Habits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7010281" y="4717971"/>
            <a:ext cx="682990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Unhealthy diet for 42.06% of depressed students.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010281" y="5214461"/>
            <a:ext cx="682990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Moderate and healthy diets also show depression links (32.54% and 25.40% respectively).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6276618" y="6190655"/>
            <a:ext cx="7563564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While many depressed students sleep 7-8 hours, unhealthy eating habits are a significant factor. Even students with healthy sleep and diet can experience depression.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2054"/>
            <a:ext cx="62027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Family History Influence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06585" y="37491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Family History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44697"/>
            <a:ext cx="418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47.21% of students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374821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0302" y="3889296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1525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846" y="4020145"/>
            <a:ext cx="269200" cy="3365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7853" y="2656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50% Depressed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7853" y="3152418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Half of students with family history are diagnosed.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374821"/>
            <a:ext cx="3627358" cy="362735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888724" y="237744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15251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268" y="2508290"/>
            <a:ext cx="269200" cy="3365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7853" y="48415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50% Not Depressed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7853" y="5337096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other half are not diagnosed.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2374821"/>
            <a:ext cx="3627358" cy="362735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888724" y="5401032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15251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3268" y="5531882"/>
            <a:ext cx="269200" cy="33659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837724" y="627137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Nearly half of all students have a family history of mental illness. For those with a family history, depression rates are split equally.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632" y="531614"/>
            <a:ext cx="6815018" cy="568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Academic Pressure &amp; Depression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76632" y="1390174"/>
            <a:ext cx="7790736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Very high academic pressure impacts 83 students (the majority of students), revealing key trends.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32" y="2226231"/>
            <a:ext cx="966668" cy="11600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33218" y="2419469"/>
            <a:ext cx="227457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Stress Level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933218" y="2819638"/>
            <a:ext cx="653415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Very high academic pressure.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32" y="3386257"/>
            <a:ext cx="966668" cy="116002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33218" y="3579495"/>
            <a:ext cx="227457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Suicidal Thoughts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933218" y="3979664"/>
            <a:ext cx="653415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59.04% reported thoughts.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32" y="4546283"/>
            <a:ext cx="966668" cy="11600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33218" y="4739521"/>
            <a:ext cx="227457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Gender Impact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933218" y="5139690"/>
            <a:ext cx="653415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54.22% are male students.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32" y="5706308"/>
            <a:ext cx="966668" cy="116002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33218" y="5899547"/>
            <a:ext cx="227457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 Group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933218" y="6299716"/>
            <a:ext cx="653415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26-35 years are most affected (28.11% average).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676632" y="7083743"/>
            <a:ext cx="7790736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group also shows unhealthy dietary habits and varied sleep patterns, with no family history of depression for the majority.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645" y="938332"/>
            <a:ext cx="7508200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Study Satisfaction &amp; Depression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76645" y="1923812"/>
            <a:ext cx="759071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63 students with very low study satisfaction are depressed, highlighting similar patterns to academic pressure.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6645" y="2883456"/>
            <a:ext cx="3684508" cy="161317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6" name="Text 3"/>
          <p:cNvSpPr/>
          <p:nvPr/>
        </p:nvSpPr>
        <p:spPr>
          <a:xfrm>
            <a:off x="998458" y="3105269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Dietary Habits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98458" y="3564731"/>
            <a:ext cx="324088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Majority have unhealthy dietary habits (38.1%).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2966" y="2883456"/>
            <a:ext cx="3684508" cy="161317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4904780" y="3105269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Suicidal Thoughts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904780" y="3564731"/>
            <a:ext cx="324088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65.08% reported suicidal thoughts.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76645" y="4718447"/>
            <a:ext cx="7590711" cy="125813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998458" y="4940260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Gender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98458" y="5399723"/>
            <a:ext cx="714708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Predominantly male students (53.97%).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6645" y="6226135"/>
            <a:ext cx="7590711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group is primarily aged 21-35 (27.51% average), with varied sleep habits (more than 8 hours - 28.57%, less than 5 hours - 26.98%, 5-6 hours - 23.81%), and most lack a family history of depression.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800" y="706636"/>
            <a:ext cx="7691199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Characteristics of Non-Depressed Students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00" y="2238732"/>
            <a:ext cx="518874" cy="5188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2800" y="2965133"/>
            <a:ext cx="239077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Healthy Diet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212800" y="3394710"/>
            <a:ext cx="2390775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Healthy (38.8%) or moderate (36%) dietary habits are common.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013" y="2238732"/>
            <a:ext cx="518874" cy="5188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63013" y="2965133"/>
            <a:ext cx="239077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Optimal Sleep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863013" y="3394710"/>
            <a:ext cx="2390775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Mostly sleep more than 8 hours (28.4%) or 7-8 hours (24.4%).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25" y="2238732"/>
            <a:ext cx="518874" cy="5188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3225" y="2965133"/>
            <a:ext cx="239077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Gender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1513225" y="3394710"/>
            <a:ext cx="2390775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Majority are male (51.6%).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2800" y="4805601"/>
            <a:ext cx="518874" cy="5188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12800" y="5532001"/>
            <a:ext cx="239077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 Group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212800" y="5961578"/>
            <a:ext cx="2390775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Commonly aged 21-30 years (average 29.6%).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212800" y="6858953"/>
            <a:ext cx="7691199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Students not diagnosed with depression generally exhibit healthier lifestyle choices and a lower prevalence of family mental health history.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704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Quattrocento Bold</vt:lpstr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Lomi Fabs</cp:lastModifiedBy>
  <cp:revision>4</cp:revision>
  <dcterms:created xsi:type="dcterms:W3CDTF">2025-06-06T16:20:43Z</dcterms:created>
  <dcterms:modified xsi:type="dcterms:W3CDTF">2025-06-06T16:36:55Z</dcterms:modified>
</cp:coreProperties>
</file>